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7" r:id="rId3"/>
    <p:sldMasterId id="214748370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5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8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1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58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2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79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70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27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53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92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3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2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45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80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85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71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78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78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17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87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5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1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14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97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36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937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73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069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0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7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898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14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3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45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76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5213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43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92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8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328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59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278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27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078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799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949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9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94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71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4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thread/8609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Midwest-bound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1"/>
            <a:ext cx="7197726" cy="1693097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A Site Suitability Analysis of South Bend, Indiana for Relocation</a:t>
            </a:r>
            <a:endParaRPr lang="en-US" dirty="0" smtClean="0"/>
          </a:p>
          <a:p>
            <a:pPr>
              <a:lnSpc>
                <a:spcPct val="110000"/>
              </a:lnSpc>
            </a:pPr>
            <a:endParaRPr lang="en-US" sz="1500" cap="none" dirty="0" smtClean="0"/>
          </a:p>
          <a:p>
            <a:pPr>
              <a:lnSpc>
                <a:spcPct val="110000"/>
              </a:lnSpc>
            </a:pPr>
            <a:r>
              <a:rPr lang="en-US" sz="1500" cap="none" dirty="0" smtClean="0"/>
              <a:t>by </a:t>
            </a:r>
            <a:r>
              <a:rPr lang="en-US" sz="1500" cap="none" dirty="0"/>
              <a:t>J</a:t>
            </a:r>
            <a:r>
              <a:rPr lang="en-US" sz="1500" cap="none" dirty="0" smtClean="0"/>
              <a:t>oi </a:t>
            </a:r>
            <a:r>
              <a:rPr lang="en-US" sz="1500" cap="none" dirty="0" err="1" smtClean="0"/>
              <a:t>Misenti</a:t>
            </a:r>
            <a:endParaRPr lang="en-US" sz="1500" cap="none" dirty="0" smtClean="0"/>
          </a:p>
          <a:p>
            <a:pPr>
              <a:lnSpc>
                <a:spcPct val="110000"/>
              </a:lnSpc>
            </a:pPr>
            <a:r>
              <a:rPr lang="en-US" sz="1500" cap="none" dirty="0" smtClean="0"/>
              <a:t>j.misenti@berkeley.edu</a:t>
            </a:r>
          </a:p>
          <a:p>
            <a:pPr>
              <a:lnSpc>
                <a:spcPct val="110000"/>
              </a:lnSpc>
            </a:pPr>
            <a:r>
              <a:rPr lang="en-US" sz="1500" cap="none" dirty="0" err="1"/>
              <a:t>G</a:t>
            </a:r>
            <a:r>
              <a:rPr lang="en-US" sz="1500" cap="none" dirty="0" err="1" smtClean="0"/>
              <a:t>eog</a:t>
            </a:r>
            <a:r>
              <a:rPr lang="en-US" sz="1500" cap="none" dirty="0" smtClean="0"/>
              <a:t> 375--Spring 2016</a:t>
            </a:r>
            <a:endParaRPr lang="en-US" sz="1500" cap="none" dirty="0"/>
          </a:p>
        </p:txBody>
      </p:sp>
    </p:spTree>
    <p:extLst>
      <p:ext uri="{BB962C8B-B14F-4D97-AF65-F5344CB8AC3E}">
        <p14:creationId xmlns:p14="http://schemas.microsoft.com/office/powerpoint/2010/main" val="276047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129" y="2048576"/>
            <a:ext cx="3680885" cy="1371600"/>
          </a:xfrm>
        </p:spPr>
        <p:txBody>
          <a:bodyPr/>
          <a:lstStyle/>
          <a:p>
            <a:r>
              <a:rPr lang="en-US" dirty="0" smtClean="0"/>
              <a:t>Query for threshold proportion of Bachelors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42" y="695459"/>
            <a:ext cx="8025853" cy="560231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9129" y="3420176"/>
            <a:ext cx="3680885" cy="1828800"/>
          </a:xfrm>
        </p:spPr>
        <p:txBody>
          <a:bodyPr/>
          <a:lstStyle/>
          <a:p>
            <a:r>
              <a:rPr lang="en-US" dirty="0" smtClean="0"/>
              <a:t>Select by Attribute for block groups containing proportion of people with Bachelors greater than 0.25</a:t>
            </a:r>
          </a:p>
          <a:p>
            <a:r>
              <a:rPr lang="en-US" dirty="0" smtClean="0"/>
              <a:t>Calculate Field to populate Priority with ‘3’ for block groups meeting query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645" y="2100090"/>
            <a:ext cx="3680885" cy="1371600"/>
          </a:xfrm>
        </p:spPr>
        <p:txBody>
          <a:bodyPr/>
          <a:lstStyle/>
          <a:p>
            <a:r>
              <a:rPr lang="en-US" dirty="0" smtClean="0"/>
              <a:t>Bachelors quotient map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45" y="416470"/>
            <a:ext cx="7907628" cy="6110440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70645" y="3471689"/>
            <a:ext cx="3680885" cy="2323803"/>
          </a:xfrm>
        </p:spPr>
        <p:txBody>
          <a:bodyPr/>
          <a:lstStyle/>
          <a:p>
            <a:r>
              <a:rPr lang="en-US" dirty="0" smtClean="0"/>
              <a:t>This map shows the polygons symbolized according to proportion of people holding Bachelors with the darker polygons indicating a higher proportion of people.</a:t>
            </a:r>
          </a:p>
          <a:p>
            <a:endParaRPr lang="en-US" dirty="0"/>
          </a:p>
          <a:p>
            <a:r>
              <a:rPr lang="en-US" dirty="0" smtClean="0"/>
              <a:t>In  general, the trend seems to indicate higher percentages of Bachelors to the North and Northeast for some reason.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Process: add join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67" y="377229"/>
            <a:ext cx="7225049" cy="613740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2156377"/>
          </a:xfrm>
        </p:spPr>
        <p:txBody>
          <a:bodyPr/>
          <a:lstStyle/>
          <a:p>
            <a:r>
              <a:rPr lang="en-US" dirty="0" smtClean="0"/>
              <a:t>Create Indexes, make a Feature Layer, and Add Join</a:t>
            </a:r>
          </a:p>
          <a:p>
            <a:r>
              <a:rPr lang="en-US" dirty="0" smtClean="0"/>
              <a:t>List Fields for troubleshooting</a:t>
            </a:r>
          </a:p>
          <a:p>
            <a:r>
              <a:rPr lang="en-US" dirty="0" smtClean="0"/>
              <a:t>This process was done to connect the csv rent files with the respective feature classes for both zip codes and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1063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Process: Union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3" y="1131808"/>
            <a:ext cx="7316273" cy="462825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834685" cy="24783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Defined variable to hold feature class list that will input to Union.</a:t>
            </a:r>
          </a:p>
          <a:p>
            <a:r>
              <a:rPr lang="en-US" dirty="0" smtClean="0"/>
              <a:t>Perform Union to fill in gaps between neighborhoods layer with existing information from other layers</a:t>
            </a:r>
          </a:p>
          <a:p>
            <a:r>
              <a:rPr lang="en-US" dirty="0"/>
              <a:t>	</a:t>
            </a:r>
            <a:r>
              <a:rPr lang="en-US" dirty="0" smtClean="0"/>
              <a:t>- This conveniently brings all the 	information into one layer for analysis</a:t>
            </a:r>
          </a:p>
          <a:p>
            <a:r>
              <a:rPr lang="en-US" dirty="0" smtClean="0"/>
              <a:t>Make feature layer for Union feature class for further routines and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52530"/>
          </a:xfrm>
        </p:spPr>
        <p:txBody>
          <a:bodyPr/>
          <a:lstStyle/>
          <a:p>
            <a:r>
              <a:rPr lang="en-US" dirty="0" smtClean="0"/>
              <a:t>Transfer rent statistics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" y="2437752"/>
            <a:ext cx="11013706" cy="4143352"/>
          </a:xfrm>
        </p:spPr>
      </p:pic>
      <p:sp>
        <p:nvSpPr>
          <p:cNvPr id="9" name="TextBox 8"/>
          <p:cNvSpPr txBox="1"/>
          <p:nvPr/>
        </p:nvSpPr>
        <p:spPr>
          <a:xfrm>
            <a:off x="813398" y="1635616"/>
            <a:ext cx="987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to Union, some newly associated neighborhood polygons lack rent statistic. This can be rectified by</a:t>
            </a:r>
          </a:p>
          <a:p>
            <a:r>
              <a:rPr lang="en-US" dirty="0"/>
              <a:t>t</a:t>
            </a:r>
            <a:r>
              <a:rPr lang="en-US" dirty="0" smtClean="0"/>
              <a:t>ransferring the rent values from the larger, encompassing zip code polygon rent statistic.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3389" y="354580"/>
            <a:ext cx="4996923" cy="1456267"/>
          </a:xfrm>
        </p:spPr>
        <p:txBody>
          <a:bodyPr/>
          <a:lstStyle/>
          <a:p>
            <a:r>
              <a:rPr lang="en-US" dirty="0" smtClean="0"/>
              <a:t>Update cursor: </a:t>
            </a:r>
            <a:r>
              <a:rPr lang="en-US" sz="2400" cap="none" dirty="0" smtClean="0"/>
              <a:t>Delete Records</a:t>
            </a:r>
            <a:endParaRPr lang="en-US" sz="2400" cap="non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13389" y="2123100"/>
            <a:ext cx="4709054" cy="1268155"/>
          </a:xfrm>
        </p:spPr>
        <p:txBody>
          <a:bodyPr/>
          <a:lstStyle/>
          <a:p>
            <a:r>
              <a:rPr lang="en-US" sz="1600" dirty="0" smtClean="0"/>
              <a:t>Due to Union, some sliver polygons were created that are of no consequential to analysis. These were Deleted with Update Cursor.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12" y="168877"/>
            <a:ext cx="6198573" cy="338185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3" r="5006" b="11275"/>
          <a:stretch/>
        </p:blipFill>
        <p:spPr>
          <a:xfrm>
            <a:off x="5036202" y="3703509"/>
            <a:ext cx="7026083" cy="3085498"/>
          </a:xfrm>
        </p:spPr>
      </p:pic>
      <p:sp>
        <p:nvSpPr>
          <p:cNvPr id="13" name="Rectangle 12"/>
          <p:cNvSpPr/>
          <p:nvPr/>
        </p:nvSpPr>
        <p:spPr>
          <a:xfrm>
            <a:off x="6787166" y="4906851"/>
            <a:ext cx="5275119" cy="618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0913" y="4353059"/>
            <a:ext cx="15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Sliver polygons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66682" y="4572000"/>
            <a:ext cx="4520484" cy="6439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7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cursor: </a:t>
            </a:r>
            <a:r>
              <a:rPr lang="en-US" sz="1800" cap="none" dirty="0" smtClean="0"/>
              <a:t>Update Priority Field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3" y="1944934"/>
            <a:ext cx="10012793" cy="3258131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4294967295"/>
          </p:nvPr>
        </p:nvSpPr>
        <p:spPr>
          <a:xfrm>
            <a:off x="488037" y="5453621"/>
            <a:ext cx="11062952" cy="895350"/>
          </a:xfrm>
        </p:spPr>
        <p:txBody>
          <a:bodyPr>
            <a:normAutofit/>
          </a:bodyPr>
          <a:lstStyle/>
          <a:p>
            <a:r>
              <a:rPr lang="en-US" dirty="0" smtClean="0"/>
              <a:t>Define variable that holds query for both parameters satisfying education (&gt; = 0.25) and rent maximum (&lt;= $850) </a:t>
            </a:r>
          </a:p>
          <a:p>
            <a:r>
              <a:rPr lang="en-US" dirty="0" smtClean="0"/>
              <a:t>Use Update Cursor to update records in Priority field satisfying the query with priority ‘2’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24" y="1997060"/>
            <a:ext cx="3680885" cy="1371600"/>
          </a:xfrm>
        </p:spPr>
        <p:txBody>
          <a:bodyPr/>
          <a:lstStyle/>
          <a:p>
            <a:r>
              <a:rPr lang="en-US" dirty="0" smtClean="0"/>
              <a:t>Rents map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24" y="427412"/>
            <a:ext cx="7920507" cy="612039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524" y="3368659"/>
            <a:ext cx="3680885" cy="2079103"/>
          </a:xfrm>
        </p:spPr>
        <p:txBody>
          <a:bodyPr>
            <a:normAutofit/>
          </a:bodyPr>
          <a:lstStyle/>
          <a:p>
            <a:r>
              <a:rPr lang="en-US" dirty="0" smtClean="0"/>
              <a:t>This map shows the rent ranges for each polygon. The rent statistic is a monthly average for June 2016 for single-family residences, condos, and co-ops.</a:t>
            </a:r>
          </a:p>
          <a:p>
            <a:r>
              <a:rPr lang="en-US" dirty="0" smtClean="0"/>
              <a:t>There seems to be an increasing trend towards the northern and southern periphery of South Bend city proper.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Notre dame extraction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84" y="693269"/>
            <a:ext cx="7239000" cy="550532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Isolate Notre Dame as a solitary feature class from cities</a:t>
            </a:r>
          </a:p>
          <a:p>
            <a:r>
              <a:rPr lang="en-US" dirty="0" smtClean="0"/>
              <a:t>Create a buffer with 1.5 mile radius around the campus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6691" y="181054"/>
            <a:ext cx="10131425" cy="1456267"/>
          </a:xfrm>
        </p:spPr>
        <p:txBody>
          <a:bodyPr/>
          <a:lstStyle/>
          <a:p>
            <a:r>
              <a:rPr lang="en-US" dirty="0" smtClean="0"/>
              <a:t>Final priority ranking update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15" y="1270059"/>
            <a:ext cx="8252138" cy="4229219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17430" y="5652417"/>
            <a:ext cx="10431887" cy="961623"/>
          </a:xfrm>
        </p:spPr>
        <p:txBody>
          <a:bodyPr/>
          <a:lstStyle/>
          <a:p>
            <a:r>
              <a:rPr lang="en-US" dirty="0" smtClean="0"/>
              <a:t>Select those polygons that satisfy all 3 queried parameters</a:t>
            </a:r>
          </a:p>
          <a:p>
            <a:r>
              <a:rPr lang="en-US" dirty="0" smtClean="0"/>
              <a:t>Populate the Priority field with ‘1’ to indicate that these are the final polygons that meet our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Goal: assess 3 parameters of south bend,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642643"/>
            <a:ext cx="9696157" cy="3024552"/>
          </a:xfrm>
          <a:solidFill>
            <a:schemeClr val="tx1">
              <a:lumMod val="75000"/>
              <a:alpha val="61000"/>
            </a:schemeClr>
          </a:solidFill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Proportion of people per locale holding Bachelor’s degrees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Average listing price of rent per locale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Distance from Notre Dame campus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114187" y="6211669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South Bend, Indiana</a:t>
            </a:r>
          </a:p>
          <a:p>
            <a:pPr algn="r"/>
            <a:r>
              <a:rPr lang="en-US" dirty="0" smtClean="0"/>
              <a:t>Downtown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82" y="2164485"/>
            <a:ext cx="3680885" cy="1371600"/>
          </a:xfrm>
        </p:spPr>
        <p:txBody>
          <a:bodyPr/>
          <a:lstStyle/>
          <a:p>
            <a:r>
              <a:rPr lang="en-US" dirty="0" smtClean="0"/>
              <a:t>Final map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67" y="208483"/>
            <a:ext cx="8242479" cy="636918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282" y="3536085"/>
            <a:ext cx="3680885" cy="1828800"/>
          </a:xfrm>
        </p:spPr>
        <p:txBody>
          <a:bodyPr/>
          <a:lstStyle/>
          <a:p>
            <a:r>
              <a:rPr lang="en-US" dirty="0" smtClean="0"/>
              <a:t>The resulting priority map. Darker green indicates higher priority.</a:t>
            </a:r>
          </a:p>
          <a:p>
            <a:r>
              <a:rPr lang="en-US" dirty="0" smtClean="0"/>
              <a:t>There seem to actually be a few polygons near Notre Dame that meet my criteria.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5495" y="760688"/>
            <a:ext cx="3680885" cy="1371600"/>
          </a:xfrm>
        </p:spPr>
        <p:txBody>
          <a:bodyPr/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45" y="408248"/>
            <a:ext cx="6657938" cy="607536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05495" y="2724716"/>
            <a:ext cx="3680885" cy="1828800"/>
          </a:xfrm>
        </p:spPr>
        <p:txBody>
          <a:bodyPr/>
          <a:lstStyle/>
          <a:p>
            <a:r>
              <a:rPr lang="en-US" dirty="0" smtClean="0"/>
              <a:t>Set the basic essentials of the python script.</a:t>
            </a:r>
          </a:p>
          <a:p>
            <a:r>
              <a:rPr lang="en-US" dirty="0" smtClean="0"/>
              <a:t>Import necessary modules.</a:t>
            </a:r>
          </a:p>
          <a:p>
            <a:r>
              <a:rPr lang="en-US" dirty="0" smtClean="0"/>
              <a:t>Establish folder directories and workspace.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3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variables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34982"/>
            <a:ext cx="7071575" cy="562190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Grouped by the feature classes the variables are associated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Process: clip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36" y="281261"/>
            <a:ext cx="7273380" cy="632934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Clipped the neighborhoods shapefile and the block groups feature class to the study area of South Bend with special attention to areas near Notre Dame University.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1406" y="248992"/>
            <a:ext cx="10131425" cy="1077532"/>
          </a:xfrm>
        </p:spPr>
        <p:txBody>
          <a:bodyPr/>
          <a:lstStyle/>
          <a:p>
            <a:r>
              <a:rPr lang="en-US" dirty="0" smtClean="0"/>
              <a:t>Challenge: </a:t>
            </a:r>
            <a:r>
              <a:rPr lang="en-US" cap="none" dirty="0" smtClean="0"/>
              <a:t>Different Spatial Reference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74" y="2441161"/>
            <a:ext cx="8136110" cy="3983656"/>
          </a:xfrm>
        </p:spPr>
      </p:pic>
      <p:sp>
        <p:nvSpPr>
          <p:cNvPr id="9" name="TextBox 8"/>
          <p:cNvSpPr txBox="1"/>
          <p:nvPr/>
        </p:nvSpPr>
        <p:spPr>
          <a:xfrm>
            <a:off x="1894863" y="1560677"/>
            <a:ext cx="808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Applied the Project routine to change coordinate system of neighborhoods shapefile from NAD83 to WGS84 to be in accordance with rest of feature class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relevant zip codes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 b="5957"/>
          <a:stretch>
            <a:fillRect/>
          </a:stretch>
        </p:blipFill>
        <p:spPr>
          <a:xfrm>
            <a:off x="685800" y="421193"/>
            <a:ext cx="10567115" cy="3817960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685800" y="5299602"/>
            <a:ext cx="10131427" cy="1217107"/>
          </a:xfrm>
        </p:spPr>
        <p:txBody>
          <a:bodyPr>
            <a:normAutofit/>
          </a:bodyPr>
          <a:lstStyle/>
          <a:p>
            <a:r>
              <a:rPr lang="en-US" dirty="0" smtClean="0"/>
              <a:t>Made feature layer for St. Joseph County zip codes features class</a:t>
            </a:r>
          </a:p>
          <a:p>
            <a:r>
              <a:rPr lang="en-US" dirty="0" smtClean="0"/>
              <a:t>Performed Select Layer by Attribute to select only those zip codes in city of South Bend</a:t>
            </a:r>
          </a:p>
          <a:p>
            <a:r>
              <a:rPr lang="en-US" dirty="0" smtClean="0"/>
              <a:t>Copied the selected features to a new feature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6557" y="270058"/>
            <a:ext cx="5137682" cy="858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 challenge: </a:t>
            </a:r>
            <a:r>
              <a:rPr lang="en-US" sz="2200" cap="none" dirty="0" smtClean="0"/>
              <a:t>Converting String Field To Integer Field for Zip Codes</a:t>
            </a:r>
            <a:endParaRPr lang="en-US" sz="2200" cap="non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88059" y="2902038"/>
            <a:ext cx="4709054" cy="987382"/>
          </a:xfrm>
        </p:spPr>
        <p:txBody>
          <a:bodyPr/>
          <a:lstStyle/>
          <a:p>
            <a:r>
              <a:rPr lang="en-US" sz="1600" dirty="0" smtClean="0"/>
              <a:t>Formatting this code into my script (at bottom) was a difficult process since I was unsure of proper syntax for wrapping lines in mid-argument. By trial-and-error I think I found a makeshift solution.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88" y="4014604"/>
            <a:ext cx="12280181" cy="2843396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286557" y="1128918"/>
            <a:ext cx="4722813" cy="1362354"/>
          </a:xfrm>
        </p:spPr>
        <p:txBody>
          <a:bodyPr/>
          <a:lstStyle/>
          <a:p>
            <a:r>
              <a:rPr lang="en-US" sz="1400" dirty="0" smtClean="0"/>
              <a:t>Failed Joins because the field being joined on is string data type in one file and integer in the other. Code (at right) found in </a:t>
            </a:r>
            <a:r>
              <a:rPr lang="en-US" sz="1400" dirty="0" err="1" smtClean="0"/>
              <a:t>Esri</a:t>
            </a:r>
            <a:r>
              <a:rPr lang="en-US" sz="1400" dirty="0" smtClean="0"/>
              <a:t> thread at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geonet.esri.com/thread/86096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47" y="20095"/>
            <a:ext cx="5970053" cy="3994509"/>
          </a:xfrm>
        </p:spPr>
      </p:pic>
    </p:spTree>
    <p:extLst>
      <p:ext uri="{BB962C8B-B14F-4D97-AF65-F5344CB8AC3E}">
        <p14:creationId xmlns:p14="http://schemas.microsoft.com/office/powerpoint/2010/main" val="423755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fields &amp;</a:t>
            </a:r>
            <a:br>
              <a:rPr lang="en-US" dirty="0" smtClean="0"/>
            </a:br>
            <a:r>
              <a:rPr lang="en-US" dirty="0" smtClean="0"/>
              <a:t>Calculate Fields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75" y="766930"/>
            <a:ext cx="7524982" cy="535800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3173809"/>
          </a:xfrm>
        </p:spPr>
        <p:txBody>
          <a:bodyPr>
            <a:normAutofit/>
          </a:bodyPr>
          <a:lstStyle/>
          <a:p>
            <a:r>
              <a:rPr lang="en-US" dirty="0" smtClean="0"/>
              <a:t>Add field “BACHELORS” to hold the proportion of people over 25 years of age per block group holding bachelors degrees</a:t>
            </a:r>
          </a:p>
          <a:p>
            <a:r>
              <a:rPr lang="en-US" dirty="0" smtClean="0"/>
              <a:t>Calculate Field to populate records with equation: # respondents with Bachelors or higher divided by all respondents for education</a:t>
            </a:r>
          </a:p>
          <a:p>
            <a:r>
              <a:rPr lang="en-US" dirty="0" smtClean="0"/>
              <a:t>Add field “PRIORITY” to update with successive queries for preferential 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3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4.xml><?xml version="1.0" encoding="utf-8"?>
<a:theme xmlns:a="http://schemas.openxmlformats.org/drawingml/2006/main" name="3_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131</TotalTime>
  <Words>737</Words>
  <Application>Microsoft Office PowerPoint</Application>
  <PresentationFormat>Widescreen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1_Celestial</vt:lpstr>
      <vt:lpstr>2_Celestial</vt:lpstr>
      <vt:lpstr>3_Celestial</vt:lpstr>
      <vt:lpstr>Midwest-bound</vt:lpstr>
      <vt:lpstr>Goal: assess 3 parameters of south bend, in</vt:lpstr>
      <vt:lpstr>First things first</vt:lpstr>
      <vt:lpstr>Set up variables</vt:lpstr>
      <vt:lpstr>Process: clip</vt:lpstr>
      <vt:lpstr>Challenge: Different Spatial Reference </vt:lpstr>
      <vt:lpstr>Select relevant zip codes</vt:lpstr>
      <vt:lpstr>Super challenge: Converting String Field To Integer Field for Zip Codes</vt:lpstr>
      <vt:lpstr>Add fields &amp; Calculate Fields</vt:lpstr>
      <vt:lpstr>Query for threshold proportion of Bachelors</vt:lpstr>
      <vt:lpstr>Bachelors quotient map</vt:lpstr>
      <vt:lpstr>Process: add join</vt:lpstr>
      <vt:lpstr>Process: Union</vt:lpstr>
      <vt:lpstr>Transfer rent statistics</vt:lpstr>
      <vt:lpstr>Update cursor: Delete Records</vt:lpstr>
      <vt:lpstr>Update cursor: Update Priority Field</vt:lpstr>
      <vt:lpstr>Rents map</vt:lpstr>
      <vt:lpstr>Notre dame extraction</vt:lpstr>
      <vt:lpstr>Final priority ranking update</vt:lpstr>
      <vt:lpstr>Final map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Midwest-bound</dc:title>
  <dc:creator>Jar</dc:creator>
  <cp:lastModifiedBy>Jar</cp:lastModifiedBy>
  <cp:revision>24</cp:revision>
  <dcterms:created xsi:type="dcterms:W3CDTF">2016-05-16T04:31:55Z</dcterms:created>
  <dcterms:modified xsi:type="dcterms:W3CDTF">2016-05-16T06:43:11Z</dcterms:modified>
</cp:coreProperties>
</file>